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9" r:id="rId4"/>
    <p:sldId id="260" r:id="rId5"/>
    <p:sldId id="261" r:id="rId6"/>
    <p:sldId id="262" r:id="rId7"/>
    <p:sldId id="263" r:id="rId8"/>
    <p:sldId id="264" r:id="rId9"/>
    <p:sldId id="266" r:id="rId10"/>
    <p:sldId id="265" r:id="rId1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71" autoAdjust="0"/>
    <p:restoredTop sz="94660"/>
  </p:normalViewPr>
  <p:slideViewPr>
    <p:cSldViewPr>
      <p:cViewPr varScale="1">
        <p:scale>
          <a:sx n="66" d="100"/>
          <a:sy n="66" d="100"/>
        </p:scale>
        <p:origin x="-870"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434586-ECA7-4586-855A-8B9B9AD04B2A}" type="datetimeFigureOut">
              <a:rPr lang="el-GR" smtClean="0"/>
              <a:t>16/3/2016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1EFB2-EECA-4313-A941-E1029B767BAD}" type="slidenum">
              <a:rPr lang="el-GR" smtClean="0"/>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9A71EFB2-EECA-4313-A941-E1029B767BAD}" type="slidenum">
              <a:rPr lang="el-GR" smtClean="0"/>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23" name="22 - Ορθογώνιο"/>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 Ορθογώνιο"/>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 Ορθογώνιο"/>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 Ορθογώνιο"/>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 Ορθογώνιο"/>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 Στρογγυλεμένο ορθογώνιο"/>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 Στρογγυλεμένο ορθογώνιο"/>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 Ορθογώνιο"/>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 Ορθογώνιο"/>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6705600" y="4206240"/>
            <a:ext cx="960120" cy="457200"/>
          </a:xfrm>
        </p:spPr>
        <p:txBody>
          <a:bodyPr/>
          <a:lstStyle/>
          <a:p>
            <a:fld id="{01DBD497-E14D-4718-B20E-7C75C1678A81}" type="datetimeFigureOut">
              <a:rPr lang="el-GR" smtClean="0"/>
              <a:t>16/3/2016</a:t>
            </a:fld>
            <a:endParaRPr lang="el-GR"/>
          </a:p>
        </p:txBody>
      </p:sp>
      <p:sp>
        <p:nvSpPr>
          <p:cNvPr id="17" name="16 - Θέση υποσέλιδου"/>
          <p:cNvSpPr>
            <a:spLocks noGrp="1"/>
          </p:cNvSpPr>
          <p:nvPr>
            <p:ph type="ftr" sz="quarter" idx="11"/>
          </p:nvPr>
        </p:nvSpPr>
        <p:spPr>
          <a:xfrm>
            <a:off x="5410200" y="4205288"/>
            <a:ext cx="1295400" cy="457200"/>
          </a:xfrm>
        </p:spPr>
        <p:txBody>
          <a:bodyPr/>
          <a:lstStyle/>
          <a:p>
            <a:endParaRPr lang="el-GR"/>
          </a:p>
        </p:txBody>
      </p:sp>
      <p:sp>
        <p:nvSpPr>
          <p:cNvPr id="29" name="28 - Θέση αριθμού διαφάνειας"/>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832338A9-5A39-4CE2-A475-65E15E2A5471}" type="slidenum">
              <a:rPr lang="el-GR" smtClean="0"/>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1143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1143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381000" y="1143000"/>
            <a:ext cx="8382000" cy="1069848"/>
          </a:xfrm>
        </p:spPr>
        <p:txBody>
          <a:bodyPr anchor="ctr"/>
          <a:lstStyle>
            <a:lvl1pPr>
              <a:defRPr sz="4000" b="0" i="0"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6" name="25 - Θέση ημερομηνίας"/>
          <p:cNvSpPr>
            <a:spLocks noGrp="1"/>
          </p:cNvSpPr>
          <p:nvPr>
            <p:ph type="dt" sz="half" idx="10"/>
          </p:nvPr>
        </p:nvSpPr>
        <p:spPr/>
        <p:txBody>
          <a:bodyPr rtlCol="0"/>
          <a:lstStyle/>
          <a:p>
            <a:fld id="{01DBD497-E14D-4718-B20E-7C75C1678A81}" type="datetimeFigureOut">
              <a:rPr lang="el-GR" smtClean="0"/>
              <a:t>16/3/2016</a:t>
            </a:fld>
            <a:endParaRPr lang="el-GR"/>
          </a:p>
        </p:txBody>
      </p:sp>
      <p:sp>
        <p:nvSpPr>
          <p:cNvPr id="27" name="26 - Θέση αριθμού διαφάνειας"/>
          <p:cNvSpPr>
            <a:spLocks noGrp="1"/>
          </p:cNvSpPr>
          <p:nvPr>
            <p:ph type="sldNum" sz="quarter" idx="11"/>
          </p:nvPr>
        </p:nvSpPr>
        <p:spPr/>
        <p:txBody>
          <a:bodyPr rtlCol="0"/>
          <a:lstStyle/>
          <a:p>
            <a:fld id="{832338A9-5A39-4CE2-A475-65E15E2A5471}" type="slidenum">
              <a:rPr lang="el-GR" smtClean="0"/>
              <a:t>‹#›</a:t>
            </a:fld>
            <a:endParaRPr lang="el-GR"/>
          </a:p>
        </p:txBody>
      </p:sp>
      <p:sp>
        <p:nvSpPr>
          <p:cNvPr id="28" name="27 - Θέση υποσέλιδου"/>
          <p:cNvSpPr>
            <a:spLocks noGrp="1"/>
          </p:cNvSpPr>
          <p:nvPr>
            <p:ph type="ftr" sz="quarter" idx="12"/>
          </p:nvPr>
        </p:nvSpPr>
        <p:spPr/>
        <p:txBody>
          <a:bodyPr rtlCol="0"/>
          <a:lstStyle/>
          <a:p>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a:xfrm>
            <a:off x="6583680" y="612648"/>
            <a:ext cx="957264" cy="457200"/>
          </a:xfrm>
        </p:spPr>
        <p:txBody>
          <a:bodyPr/>
          <a:lstStyle/>
          <a:p>
            <a:fld id="{01DBD497-E14D-4718-B20E-7C75C1678A81}" type="datetimeFigureOut">
              <a:rPr lang="el-GR" smtClean="0"/>
              <a:t>16/3/2016</a:t>
            </a:fld>
            <a:endParaRPr lang="el-GR"/>
          </a:p>
        </p:txBody>
      </p:sp>
      <p:sp>
        <p:nvSpPr>
          <p:cNvPr id="4" name="3 - Θέση υποσέλιδου"/>
          <p:cNvSpPr>
            <a:spLocks noGrp="1"/>
          </p:cNvSpPr>
          <p:nvPr>
            <p:ph type="ftr" sz="quarter" idx="11"/>
          </p:nvPr>
        </p:nvSpPr>
        <p:spPr>
          <a:xfrm>
            <a:off x="5257800" y="612648"/>
            <a:ext cx="1325880" cy="457200"/>
          </a:xfrm>
        </p:spPr>
        <p:txBody>
          <a:bodyPr/>
          <a:lstStyle/>
          <a:p>
            <a:endParaRPr lang="el-GR"/>
          </a:p>
        </p:txBody>
      </p:sp>
      <p:sp>
        <p:nvSpPr>
          <p:cNvPr id="5" name="4 - Θέση αριθμού διαφάνειας"/>
          <p:cNvSpPr>
            <a:spLocks noGrp="1"/>
          </p:cNvSpPr>
          <p:nvPr>
            <p:ph type="sldNum" sz="quarter" idx="12"/>
          </p:nvPr>
        </p:nvSpPr>
        <p:spPr>
          <a:xfrm>
            <a:off x="8174736" y="2272"/>
            <a:ext cx="762000" cy="365760"/>
          </a:xfrm>
        </p:spPr>
        <p:txBody>
          <a:bodyPr/>
          <a:lstStyle/>
          <a:p>
            <a:fld id="{832338A9-5A39-4CE2-A475-65E15E2A5471}"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353496" y="1101970"/>
            <a:ext cx="3383280" cy="877824"/>
          </a:xfrm>
        </p:spPr>
        <p:txBody>
          <a:bodyPr anchor="b"/>
          <a:lstStyle>
            <a:lvl1pPr algn="l">
              <a:buNone/>
              <a:defRPr sz="1800" b="1"/>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1DBD497-E14D-4718-B20E-7C75C1678A81}" type="datetimeFigureOut">
              <a:rPr lang="el-GR" smtClean="0"/>
              <a:t>16/3/2016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32338A9-5A39-4CE2-A475-65E15E2A5471}"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 Ορθογώνιο"/>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 Ορθογώνιο"/>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 Ορθογώνιο"/>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 Ορθογώνιο"/>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 Ορθογώνιο"/>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 Στρογγυλεμένο ορθογώνιο"/>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 Στρογγυλεμένο ορθογώνιο"/>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 Ορθογώνιο"/>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 Ορθογώνιο"/>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 Ορθογώνιο"/>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 Ορθογώνιο"/>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 Ορθογώνιο"/>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 Ορθογώνιο"/>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 Θέση τίτλου"/>
          <p:cNvSpPr>
            <a:spLocks noGrp="1"/>
          </p:cNvSpPr>
          <p:nvPr>
            <p:ph type="title"/>
          </p:nvPr>
        </p:nvSpPr>
        <p:spPr>
          <a:xfrm>
            <a:off x="457200" y="1143000"/>
            <a:ext cx="8229600" cy="1066800"/>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01DBD497-E14D-4718-B20E-7C75C1678A81}" type="datetimeFigureOut">
              <a:rPr lang="el-GR" smtClean="0"/>
              <a:t>16/3/2016</a:t>
            </a:fld>
            <a:endParaRPr lang="el-GR"/>
          </a:p>
        </p:txBody>
      </p:sp>
      <p:sp>
        <p:nvSpPr>
          <p:cNvPr id="3" name="2 - Θέση υποσέλιδου"/>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l-GR"/>
          </a:p>
        </p:txBody>
      </p:sp>
      <p:sp>
        <p:nvSpPr>
          <p:cNvPr id="23" name="22 - Θέση αριθμού διαφάνειας"/>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832338A9-5A39-4CE2-A475-65E15E2A5471}"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b="1" dirty="0" smtClean="0"/>
              <a:t>ΟΙΚΙΑ  - ΜΟΥΣΕΙΟ ΕΛΕΥΘΕΡΙΟΥ ΒΕΝΙΖΕΛΟΥ (ΧΑΛΕΠΑ ΧΑΝΙΩΝ)</a:t>
            </a:r>
            <a:endParaRPr lang="el-GR" dirty="0"/>
          </a:p>
        </p:txBody>
      </p:sp>
      <p:sp>
        <p:nvSpPr>
          <p:cNvPr id="3" name="2 - Υπότιτλος"/>
          <p:cNvSpPr>
            <a:spLocks noGrp="1"/>
          </p:cNvSpPr>
          <p:nvPr>
            <p:ph type="subTitle" idx="1"/>
          </p:nvPr>
        </p:nvSpPr>
        <p:spPr/>
        <p:txBody>
          <a:bodyPr/>
          <a:lstStyle/>
          <a:p>
            <a:r>
              <a:rPr lang="el-GR" dirty="0" smtClean="0"/>
              <a:t>Λευκοθέα </a:t>
            </a:r>
            <a:r>
              <a:rPr lang="el-GR" dirty="0" err="1" smtClean="0"/>
              <a:t>Βαρβέρη</a:t>
            </a:r>
            <a:r>
              <a:rPr lang="el-GR" dirty="0" smtClean="0"/>
              <a:t> </a:t>
            </a:r>
          </a:p>
          <a:p>
            <a:r>
              <a:rPr lang="el-GR" dirty="0" smtClean="0"/>
              <a:t>Ναυσικά </a:t>
            </a:r>
            <a:r>
              <a:rPr lang="el-GR" dirty="0" err="1" smtClean="0"/>
              <a:t>Βαρδαλάκη</a:t>
            </a:r>
            <a:r>
              <a:rPr lang="el-GR" dirty="0" smtClean="0"/>
              <a:t> </a:t>
            </a:r>
          </a:p>
          <a:p>
            <a:r>
              <a:rPr lang="el-GR" dirty="0" smtClean="0"/>
              <a:t>Ανδρέας Αγγελάκης Γ’1</a:t>
            </a:r>
          </a:p>
          <a:p>
            <a:r>
              <a:rPr lang="el-GR" dirty="0" smtClean="0"/>
              <a:t> </a:t>
            </a:r>
            <a:endParaRPr lang="el-G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836712"/>
            <a:ext cx="8229600" cy="5737824"/>
          </a:xfrm>
        </p:spPr>
        <p:txBody>
          <a:bodyPr>
            <a:normAutofit fontScale="40000" lnSpcReduction="20000"/>
          </a:bodyPr>
          <a:lstStyle/>
          <a:p>
            <a:pPr>
              <a:buNone/>
            </a:pPr>
            <a:r>
              <a:rPr lang="el-GR" b="1" dirty="0" smtClean="0"/>
              <a:t/>
            </a:r>
            <a:br>
              <a:rPr lang="el-GR" b="1" dirty="0" smtClean="0"/>
            </a:br>
            <a:r>
              <a:rPr lang="el-GR" sz="4200" b="1" dirty="0" smtClean="0"/>
              <a:t>Η ιστορία της Χαλέπας – αν οι τοίχοι μπορούσαν να μιλήσουν</a:t>
            </a:r>
            <a:endParaRPr lang="el-GR" sz="4200" dirty="0" smtClean="0"/>
          </a:p>
          <a:p>
            <a:r>
              <a:rPr lang="el-GR" sz="4200" dirty="0" smtClean="0"/>
              <a:t>Οι επισκέπτες στη Χαλέπα δυσκολεύονται να φανταστούν τον καίριο ρόλο που έπαιξε αυτή η περιοχή στην πολιτική στα τέλη του 19ου και τις αρχές του 20ου αιώνα.</a:t>
            </a:r>
          </a:p>
          <a:p>
            <a:r>
              <a:rPr lang="el-GR" sz="4200" dirty="0" smtClean="0"/>
              <a:t>Στα τέλη του 19ου αιώνα αυτή η συνοικία αποτελούσε πόλη – την ομώνυμη πόλη της Χαλέπας – έξω από την παλιά πόλη των Χανίων που περιβαλλόταν από τείχη. Η Χαλέπα ήταν το μέρος όπου οι πλούσιοι κάτοικοι των Χανίων, ιδιαίτερα οι έμποροι, έμεναν με τις οικογένειές, τους λόγω της υγιεινής ατμόσφαιρας και της υπέροχης θέας προς τα Χανιά και τη Βορειοδυτική Κρήτη.</a:t>
            </a:r>
          </a:p>
          <a:p>
            <a:r>
              <a:rPr lang="el-GR" sz="4200" dirty="0" smtClean="0"/>
              <a:t>Εκείνο τον καιρό, τα Χανιά ήταν η πρωτεύουσα της Κρήτης. Στη Χαλέπα βρίσκονταν τα προξενεία πολλών </a:t>
            </a:r>
            <a:r>
              <a:rPr lang="el-GR" sz="4200" dirty="0" err="1" smtClean="0"/>
              <a:t>ευρωπαïκών</a:t>
            </a:r>
            <a:r>
              <a:rPr lang="el-GR" sz="4200" dirty="0" smtClean="0"/>
              <a:t> χωρών, συμπεριλαμβανομένων των μεγάλων δυνάμεων της εποχής, καθιστώντας την έτσι μια πραγματική διεθνή συνοικία, την ‘‘</a:t>
            </a:r>
            <a:r>
              <a:rPr lang="el-GR" sz="4200" dirty="0" err="1" smtClean="0"/>
              <a:t>Ευρωπαïκή</a:t>
            </a:r>
            <a:r>
              <a:rPr lang="el-GR" sz="4200" dirty="0" smtClean="0"/>
              <a:t> γειτονιά’’, όπως ονομαζόταν.</a:t>
            </a:r>
          </a:p>
          <a:p>
            <a:r>
              <a:rPr lang="el-GR" sz="4200" dirty="0" smtClean="0"/>
              <a:t>Το 1878, στη Χαλέπα υπεγράφη η ‘‘Συνθήκη της Χαλέπας’’, με την οποία εκχωρήθηκε στην Κρήτη η αυτονομία της από την Οθωμανική Αυτοκρατορία. Η ιστορική αυτή Συνθήκη υπεγράφη ανάμεσα στην Οθωμανική Αυτοκρατορία και σε διάφορες </a:t>
            </a:r>
            <a:r>
              <a:rPr lang="el-GR" sz="4200" dirty="0" err="1" smtClean="0"/>
              <a:t>Ευρωπαïκές</a:t>
            </a:r>
            <a:r>
              <a:rPr lang="el-GR" sz="4200" dirty="0" smtClean="0"/>
              <a:t> χώρες. Σύμφωνα με αυτήν, η πόλη των Χανίων θα εξακολουθούσε να αποτελεί την πρωτεύουσα του αυτόνομου κράτους της Κρήτης.</a:t>
            </a:r>
          </a:p>
          <a:p>
            <a:r>
              <a:rPr lang="el-GR" sz="4200" dirty="0" smtClean="0"/>
              <a:t>Στη Χαλέπα ήταν και το σπίτι του Ελευθερίου Βενιζέλου, το οποίο σήμερα αποτελεί εθνικό μνημείο. Ο Ελευθέριος Βενιζέλος υπήρξε ο πιο σημαντικός Έλληνας πολιτικός στα τέλη του 19ου αιώνα και στις αρχές του 20ου, μια κρίσιμη περίοδος τόσο για την Κρήτη όσο και για τη Νοτιοανατολική Ευρώπη γενικότερα. Γεννήθηκε και ανατράφηκε σε αυτό το σπίτι στη Χαλέπα.</a:t>
            </a:r>
          </a:p>
          <a:p>
            <a:endParaRPr lang="el-GR" sz="3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Ιστορία του</a:t>
            </a:r>
            <a:endParaRPr lang="el-GR" dirty="0"/>
          </a:p>
        </p:txBody>
      </p:sp>
      <p:pic>
        <p:nvPicPr>
          <p:cNvPr id="6" name="5 - Θέση περιεχομένου" descr="γγθυγ.jpg"/>
          <p:cNvPicPr>
            <a:picLocks noGrp="1" noChangeAspect="1"/>
          </p:cNvPicPr>
          <p:nvPr>
            <p:ph idx="1"/>
          </p:nvPr>
        </p:nvPicPr>
        <p:blipFill>
          <a:blip r:embed="rId2" cstate="print"/>
          <a:stretch>
            <a:fillRect/>
          </a:stretch>
        </p:blipFill>
        <p:spPr>
          <a:xfrm>
            <a:off x="899592" y="2420888"/>
            <a:ext cx="7056784" cy="396044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spiti-el-venizelou-mouseio.jpg"/>
          <p:cNvPicPr>
            <a:picLocks noGrp="1" noChangeAspect="1"/>
          </p:cNvPicPr>
          <p:nvPr>
            <p:ph sz="half" idx="1"/>
          </p:nvPr>
        </p:nvPicPr>
        <p:blipFill>
          <a:blip r:embed="rId3" cstate="print"/>
          <a:stretch>
            <a:fillRect/>
          </a:stretch>
        </p:blipFill>
        <p:spPr>
          <a:xfrm>
            <a:off x="323528" y="1772816"/>
            <a:ext cx="4248472" cy="3312368"/>
          </a:xfrm>
        </p:spPr>
      </p:pic>
      <p:sp>
        <p:nvSpPr>
          <p:cNvPr id="4" name="3 - Θέση περιεχομένου"/>
          <p:cNvSpPr>
            <a:spLocks noGrp="1"/>
          </p:cNvSpPr>
          <p:nvPr>
            <p:ph sz="half" idx="2"/>
          </p:nvPr>
        </p:nvSpPr>
        <p:spPr>
          <a:xfrm>
            <a:off x="4648200" y="836712"/>
            <a:ext cx="4038600" cy="5938675"/>
          </a:xfrm>
        </p:spPr>
        <p:txBody>
          <a:bodyPr/>
          <a:lstStyle/>
          <a:p>
            <a:r>
              <a:rPr lang="el-GR" dirty="0" smtClean="0"/>
              <a:t>Το πατρικό σπίτι του Ελευθερίου Βενιζέλου στη Χαλέπα Χανίων αποτέλεσε την οικία του Έλληνα πολιτικού για τριάντα και πλέον χρόνια.</a:t>
            </a:r>
          </a:p>
          <a:p>
            <a:r>
              <a:rPr lang="el-GR" dirty="0" smtClean="0"/>
              <a:t>Το 1876 ο πατέρας του Κυριάκος, αγόρασε το οικόπεδο και οι εργασίες κατασκευής της </a:t>
            </a:r>
            <a:r>
              <a:rPr lang="el-GR" b="1" dirty="0" smtClean="0"/>
              <a:t>Οικίας Βενιζέλου </a:t>
            </a:r>
            <a:r>
              <a:rPr lang="el-GR" dirty="0" smtClean="0"/>
              <a:t>ολοκληρώθηκαν το 1880.</a:t>
            </a:r>
          </a:p>
          <a:p>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4427984" y="692697"/>
            <a:ext cx="4258816" cy="5904656"/>
          </a:xfrm>
        </p:spPr>
        <p:txBody>
          <a:bodyPr/>
          <a:lstStyle/>
          <a:p>
            <a:r>
              <a:rPr lang="el-GR" dirty="0" smtClean="0"/>
              <a:t>Εκεί έμενε ο Ελευθέριος Βενιζέλος όταν ξέσπασε η Επανάσταση του 1897, από εκεί ξεκίνησε για το Θέρισο το 1905, εκεί επέστρεψε πριν μεταβεί στη Θεσσαλονίκη το 1916 για το Κίνημα Εθνικής Άμυνας. Το 1910 που ο Βενιζέλος φεύγει για την Αθήνα για την ανάληψη της πρωθυπουργίας, το σπίτι ενοικιάζεται. Η </a:t>
            </a:r>
            <a:r>
              <a:rPr lang="el-GR" b="1" dirty="0" smtClean="0"/>
              <a:t>Οικία Βενιζέλου</a:t>
            </a:r>
            <a:r>
              <a:rPr lang="el-GR" dirty="0" smtClean="0"/>
              <a:t> απέκτησε τη σημερινή της μορφή το 1927, όταν ο ίδιος, επιστρέφοντας στα Χανιά, προχώρησε σε ριζική ανακαίνιση. Ακολούθως, ως την έναρξη του Β΄ Παγκοσμίου Πολέμου, κατοικήθηκε από τους γιούς του.</a:t>
            </a:r>
            <a:endParaRPr lang="el-GR" dirty="0"/>
          </a:p>
        </p:txBody>
      </p:sp>
      <p:pic>
        <p:nvPicPr>
          <p:cNvPr id="5" name="4 - Εικόνα" descr="4f68cc7ee12f7.jpg"/>
          <p:cNvPicPr>
            <a:picLocks noChangeAspect="1"/>
          </p:cNvPicPr>
          <p:nvPr/>
        </p:nvPicPr>
        <p:blipFill>
          <a:blip r:embed="rId2" cstate="print"/>
          <a:stretch>
            <a:fillRect/>
          </a:stretch>
        </p:blipFill>
        <p:spPr>
          <a:xfrm>
            <a:off x="251520" y="1268760"/>
            <a:ext cx="4176464" cy="501317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323528" y="620688"/>
            <a:ext cx="8543800" cy="4525963"/>
          </a:xfrm>
        </p:spPr>
        <p:txBody>
          <a:bodyPr/>
          <a:lstStyle/>
          <a:p>
            <a:pPr>
              <a:buNone/>
            </a:pPr>
            <a:endParaRPr lang="el-GR" dirty="0" smtClean="0"/>
          </a:p>
          <a:p>
            <a:pPr>
              <a:buNone/>
            </a:pPr>
            <a:endParaRPr lang="el-GR" dirty="0" smtClean="0"/>
          </a:p>
          <a:p>
            <a:pPr>
              <a:buNone/>
            </a:pPr>
            <a:r>
              <a:rPr lang="el-GR" dirty="0" smtClean="0"/>
              <a:t>Το </a:t>
            </a:r>
            <a:r>
              <a:rPr lang="el-GR" dirty="0" smtClean="0"/>
              <a:t>1941 στη Μάχη της Κρήτης το σπίτι βομβαρδίζεται. Οι Γερμανοί ξανακτίζουν τοίχο του σπιτιού, που είχε γκρεμιστεί από τους βομβαρδισμούς και το χρησιμοποιούν ως στρατηγείο και κατοικία του εκάστοτε Γερμανού Διοικητή του Φρουρίου Κρήτης. Κατά τη διάρκεια της Κατοχής το σπίτι υπέστη σοβαρές φθορές και βανδαλισμούς. Ένα δωμάτιο του ισογείου, που οι Γερμανοί χρησιμοποιούσαν ως αίθουσα διασκέδασης, φέρει τοιχογραφίες με διασκεδαστικές φιγούρες.</a:t>
            </a:r>
            <a:br>
              <a:rPr lang="el-GR" dirty="0" smtClean="0"/>
            </a:br>
            <a:r>
              <a:rPr lang="el-GR" dirty="0" smtClean="0"/>
              <a:t>Μετά την απελευθέρωση ο Σοφοκλής Βενιζέλος αναλαμβάνει την πρώτη αποκατάσταση του κτιρίου, κυρίως εξωτερικά, ενώ αργότερα, μετά το θάνατό του, υπό την εποπτεία της Μαρίκας Βενιζέλου, γυναίκας του γιου του Ελευθερίου Βενιζέλου, Κυριάκου, έγιναν κάποιες βελτιώσεις κυρίως στους εσωτερικούς χώρους.</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Θέση περιεχομένου" descr="ven_h.jpg"/>
          <p:cNvPicPr>
            <a:picLocks noGrp="1" noChangeAspect="1"/>
          </p:cNvPicPr>
          <p:nvPr>
            <p:ph sz="half" idx="1"/>
          </p:nvPr>
        </p:nvPicPr>
        <p:blipFill>
          <a:blip r:embed="rId2" cstate="print"/>
          <a:stretch>
            <a:fillRect/>
          </a:stretch>
        </p:blipFill>
        <p:spPr>
          <a:xfrm>
            <a:off x="457200" y="2046541"/>
            <a:ext cx="4038600" cy="3917442"/>
          </a:xfrm>
        </p:spPr>
      </p:pic>
      <p:sp>
        <p:nvSpPr>
          <p:cNvPr id="4" name="3 - Θέση περιεχομένου"/>
          <p:cNvSpPr>
            <a:spLocks noGrp="1"/>
          </p:cNvSpPr>
          <p:nvPr>
            <p:ph sz="half" idx="2"/>
          </p:nvPr>
        </p:nvSpPr>
        <p:spPr>
          <a:xfrm>
            <a:off x="4648200" y="1340768"/>
            <a:ext cx="4038600" cy="5434619"/>
          </a:xfrm>
        </p:spPr>
        <p:txBody>
          <a:bodyPr/>
          <a:lstStyle/>
          <a:p>
            <a:r>
              <a:rPr lang="el-GR" dirty="0" smtClean="0"/>
              <a:t>Στη συνέχεια το σπίτι της Χαλέπας κληροδοτήθηκε στο Νικήτα Βενιζέλο, εγγονό του Ελευθερίου Βενιζέλου. Το 2002 το Ελληνικό Δημόσιο αγόρασε το σπίτι και το παραχώρησε στο Εθνικό Ίδρυμα Ερευνών και Μελετών «Ελευθέριος Κ. Βενιζέλος».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περιεχομένου"/>
          <p:cNvSpPr>
            <a:spLocks noGrp="1"/>
          </p:cNvSpPr>
          <p:nvPr>
            <p:ph sz="half" idx="2"/>
          </p:nvPr>
        </p:nvSpPr>
        <p:spPr>
          <a:xfrm>
            <a:off x="4788024" y="1412776"/>
            <a:ext cx="3898776" cy="4968553"/>
          </a:xfrm>
        </p:spPr>
        <p:txBody>
          <a:bodyPr>
            <a:normAutofit/>
          </a:bodyPr>
          <a:lstStyle/>
          <a:p>
            <a:r>
              <a:rPr lang="el-GR" dirty="0" smtClean="0"/>
              <a:t>Η </a:t>
            </a:r>
            <a:r>
              <a:rPr lang="el-GR" b="1" dirty="0" smtClean="0"/>
              <a:t>Οικία Βενιζέλου</a:t>
            </a:r>
            <a:r>
              <a:rPr lang="el-GR" dirty="0" smtClean="0"/>
              <a:t> φέρει την προσωπική σφραγίδα του Ελευθέριου και όλοι οι χώροι έχουν διατηρήσει μέχρι και σήμερα την αυθεντική τους μορφή. Έπιπλα της δεκαετίας 1925-1935, διαλεγμένα από τον ίδιο και τη γυναίκα του Έλενα, κινητά διακοσμητικά αντικείμενα και πίνακες εποχής, πρωτότυπες φωτογραφίες, προσωπικά αντικείμενα κοσμούν το εσωτερικό του</a:t>
            </a:r>
            <a:endParaRPr lang="el-GR" dirty="0"/>
          </a:p>
        </p:txBody>
      </p:sp>
      <p:pic>
        <p:nvPicPr>
          <p:cNvPr id="7" name="6 - Θέση περιεχομένου" descr="002.jpg"/>
          <p:cNvPicPr>
            <a:picLocks noGrp="1" noChangeAspect="1"/>
          </p:cNvPicPr>
          <p:nvPr>
            <p:ph sz="half" idx="1"/>
          </p:nvPr>
        </p:nvPicPr>
        <p:blipFill>
          <a:blip r:embed="rId2" cstate="print"/>
          <a:stretch>
            <a:fillRect/>
          </a:stretch>
        </p:blipFill>
        <p:spPr>
          <a:xfrm>
            <a:off x="323528" y="1700808"/>
            <a:ext cx="4392488" cy="3456384"/>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συνοικία της Χαλέπας στα χρόνια του Βενιζέλου.</a:t>
            </a:r>
            <a:br>
              <a:rPr lang="el-GR" dirty="0" smtClean="0"/>
            </a:br>
            <a:endParaRPr lang="el-GR" dirty="0"/>
          </a:p>
        </p:txBody>
      </p:sp>
      <p:sp>
        <p:nvSpPr>
          <p:cNvPr id="3" name="2 - Θέση περιεχομένου"/>
          <p:cNvSpPr>
            <a:spLocks noGrp="1"/>
          </p:cNvSpPr>
          <p:nvPr>
            <p:ph idx="1"/>
          </p:nvPr>
        </p:nvSpPr>
        <p:spPr/>
        <p:txBody>
          <a:bodyPr>
            <a:normAutofit fontScale="92500"/>
          </a:bodyPr>
          <a:lstStyle/>
          <a:p>
            <a:r>
              <a:rPr lang="el-GR" b="1" dirty="0" smtClean="0"/>
              <a:t>Χαλέπα</a:t>
            </a:r>
            <a:r>
              <a:rPr lang="el-GR" dirty="0" smtClean="0"/>
              <a:t> είναι μια εκλεκτή συνοικία των Χανίων. Με τις πολυάριθμες παλιές επαύλεις, πολλές από τις οποίες είναι </a:t>
            </a:r>
            <a:r>
              <a:rPr lang="el-GR" dirty="0" err="1" smtClean="0"/>
              <a:t>νεοκλασσικού</a:t>
            </a:r>
            <a:r>
              <a:rPr lang="el-GR" dirty="0" smtClean="0"/>
              <a:t> ρυθμού, θεωρείται η πιο ‘‘αριστοκρατική’’ συνοικία των Χανίων.</a:t>
            </a:r>
          </a:p>
          <a:p>
            <a:r>
              <a:rPr lang="el-GR" dirty="0" smtClean="0"/>
              <a:t>Η συνοικία </a:t>
            </a:r>
            <a:r>
              <a:rPr lang="el-GR" b="1" dirty="0" smtClean="0"/>
              <a:t>Χαλέπα</a:t>
            </a:r>
            <a:r>
              <a:rPr lang="el-GR" dirty="0" smtClean="0"/>
              <a:t> είναι η περιοχή με την πιο ενδιαφέρουσα σύγχρονη ιστορία. Πολλές σπουδαίες αποφάσεις πάρθηκαν μέσα σε κάποια από αυτά τα υπέροχα κτίρια και σπίτια. Αποφάσεις που άλλαξαν την ιστορία της Κρήτης και της Νοτιοανατολικής Ευρώπης γενικότερα.</a:t>
            </a:r>
          </a:p>
          <a:p>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Chalepa-Panorama-L.jpg"/>
          <p:cNvPicPr>
            <a:picLocks noGrp="1" noChangeAspect="1"/>
          </p:cNvPicPr>
          <p:nvPr>
            <p:ph idx="1"/>
          </p:nvPr>
        </p:nvPicPr>
        <p:blipFill>
          <a:blip r:embed="rId2" cstate="print"/>
          <a:stretch>
            <a:fillRect/>
          </a:stretch>
        </p:blipFill>
        <p:spPr>
          <a:xfrm>
            <a:off x="1115616" y="1268760"/>
            <a:ext cx="6912768" cy="5260454"/>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στικό">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Αστικό">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στικό">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63</TotalTime>
  <Words>361</Words>
  <Application>Microsoft Office PowerPoint</Application>
  <PresentationFormat>Προβολή στην οθόνη (4:3)</PresentationFormat>
  <Paragraphs>24</Paragraphs>
  <Slides>10</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Αστικό</vt:lpstr>
      <vt:lpstr>ΟΙΚΙΑ  - ΜΟΥΣΕΙΟ ΕΛΕΥΘΕΡΙΟΥ ΒΕΝΙΖΕΛΟΥ (ΧΑΛΕΠΑ ΧΑΝΙΩΝ)</vt:lpstr>
      <vt:lpstr>Η Ιστορία του</vt:lpstr>
      <vt:lpstr>Διαφάνεια 3</vt:lpstr>
      <vt:lpstr>Διαφάνεια 4</vt:lpstr>
      <vt:lpstr>Διαφάνεια 5</vt:lpstr>
      <vt:lpstr>Διαφάνεια 6</vt:lpstr>
      <vt:lpstr>Διαφάνεια 7</vt:lpstr>
      <vt:lpstr>Η συνοικία της Χαλέπας στα χρόνια του Βενιζέλου. </vt:lpstr>
      <vt:lpstr>Διαφάνεια 9</vt:lpstr>
      <vt:lpstr>Διαφάνεια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ΟΙΚΙΑ  - ΜΟΥΣΕΙΟ ΕΛΕΥΘΕΡΙΟΥ ΒΕΝΙΖΕΛΟΥ (ΧΑΛΕΠΑ ΧΑΝΙΩΝ)</dc:title>
  <dc:creator>owner</dc:creator>
  <cp:lastModifiedBy>owner</cp:lastModifiedBy>
  <cp:revision>7</cp:revision>
  <dcterms:created xsi:type="dcterms:W3CDTF">2016-03-16T20:38:56Z</dcterms:created>
  <dcterms:modified xsi:type="dcterms:W3CDTF">2016-03-16T21:42:53Z</dcterms:modified>
</cp:coreProperties>
</file>